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2F76686-AA92-4D73-BDC4-E844BE5E4412}">
  <a:tblStyle styleId="{82F76686-AA92-4D73-BDC4-E844BE5E44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2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3405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c03fa0aa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c03fa0aa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c03fa0aa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1c03fa0aa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c03fa0aa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1c03fa0aa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c03fa0aa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c03fa0aa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1dd0ac8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1dd0ac8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c03fa0aa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c03fa0aa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c03fa0aa7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c03fa0aa7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304800" y="789301"/>
            <a:ext cx="82296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3"/>
          <p:cNvSpPr/>
          <p:nvPr/>
        </p:nvSpPr>
        <p:spPr>
          <a:xfrm>
            <a:off x="75" y="0"/>
            <a:ext cx="9144000" cy="8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6261650"/>
            <a:ext cx="9144000" cy="59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Char char="○"/>
              <a:defRPr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Char char="■"/>
              <a:defRPr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  <a:defRPr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  <a:defRPr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■"/>
              <a:defRPr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  <a:defRPr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  <a:defRPr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■"/>
              <a:defRPr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04391" y="629735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8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buNone/>
              <a:defRPr sz="18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>
              <a:buNone/>
              <a:defRPr sz="18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>
              <a:buNone/>
              <a:defRPr sz="18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>
              <a:buNone/>
              <a:defRPr sz="18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>
              <a:buNone/>
              <a:defRPr sz="18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>
              <a:buNone/>
              <a:defRPr sz="18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>
              <a:buNone/>
              <a:defRPr sz="18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>
              <a:buNone/>
              <a:defRPr sz="18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788" y="6452600"/>
            <a:ext cx="73342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04800" y="198450"/>
            <a:ext cx="82296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1A1D9"/>
              </a:buClr>
              <a:buSzPts val="2400"/>
              <a:buNone/>
              <a:defRPr sz="2400">
                <a:solidFill>
                  <a:srgbClr val="51A1D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07C9E"/>
              </a:buClr>
              <a:buSzPts val="3600"/>
              <a:buNone/>
              <a:defRPr>
                <a:solidFill>
                  <a:srgbClr val="507C9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07C9E"/>
              </a:buClr>
              <a:buSzPts val="3600"/>
              <a:buNone/>
              <a:defRPr>
                <a:solidFill>
                  <a:srgbClr val="507C9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07C9E"/>
              </a:buClr>
              <a:buSzPts val="3600"/>
              <a:buNone/>
              <a:defRPr>
                <a:solidFill>
                  <a:srgbClr val="507C9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07C9E"/>
              </a:buClr>
              <a:buSzPts val="3600"/>
              <a:buNone/>
              <a:defRPr>
                <a:solidFill>
                  <a:srgbClr val="507C9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07C9E"/>
              </a:buClr>
              <a:buSzPts val="3600"/>
              <a:buNone/>
              <a:defRPr>
                <a:solidFill>
                  <a:srgbClr val="507C9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07C9E"/>
              </a:buClr>
              <a:buSzPts val="3600"/>
              <a:buNone/>
              <a:defRPr>
                <a:solidFill>
                  <a:srgbClr val="507C9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07C9E"/>
              </a:buClr>
              <a:buSzPts val="3600"/>
              <a:buNone/>
              <a:defRPr>
                <a:solidFill>
                  <a:srgbClr val="507C9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07C9E"/>
              </a:buClr>
              <a:buSzPts val="3600"/>
              <a:buNone/>
              <a:defRPr>
                <a:solidFill>
                  <a:srgbClr val="507C9E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50" y="6244675"/>
            <a:ext cx="1141580" cy="6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None/>
              <a:defRPr sz="3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None/>
              <a:defRPr sz="3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None/>
              <a:defRPr sz="3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None/>
              <a:defRPr sz="3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None/>
              <a:defRPr sz="3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None/>
              <a:defRPr sz="3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None/>
              <a:defRPr sz="3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None/>
              <a:defRPr sz="3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None/>
              <a:defRPr sz="3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sgglobal.com/wp-content/uploads/2016/02/Deep-SenGupta.Feb-2016.pdf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990725"/>
            <a:ext cx="476250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04800" y="198450"/>
            <a:ext cx="82296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04391" y="629735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35" name="Google Shape;35;p6"/>
          <p:cNvGraphicFramePr/>
          <p:nvPr/>
        </p:nvGraphicFramePr>
        <p:xfrm>
          <a:off x="952500" y="1928575"/>
          <a:ext cx="7239000" cy="3163800"/>
        </p:xfrm>
        <a:graphic>
          <a:graphicData uri="http://schemas.openxmlformats.org/drawingml/2006/table">
            <a:tbl>
              <a:tblPr>
                <a:noFill/>
                <a:tableStyleId>{82F76686-AA92-4D73-BDC4-E844BE5E4412}</a:tableStyleId>
              </a:tblPr>
              <a:tblGrid>
                <a:gridCol w="7239000"/>
              </a:tblGrid>
              <a:tr h="764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Who is DSG Global?</a:t>
                      </a:r>
                      <a:endParaRPr sz="24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7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Benefits of International Trade Compliance</a:t>
                      </a:r>
                      <a:endParaRPr sz="24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64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services does DSG Global provide?</a:t>
                      </a:r>
                      <a:endParaRPr sz="24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64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Customers &amp; Testimonials</a:t>
                      </a:r>
                      <a:endParaRPr sz="24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04800" y="198450"/>
            <a:ext cx="82296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DSG Global?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04391" y="629735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42" name="Google Shape;42;p7"/>
          <p:cNvGraphicFramePr/>
          <p:nvPr/>
        </p:nvGraphicFramePr>
        <p:xfrm>
          <a:off x="578500" y="1557250"/>
          <a:ext cx="7986975" cy="3552922"/>
        </p:xfrm>
        <a:graphic>
          <a:graphicData uri="http://schemas.openxmlformats.org/drawingml/2006/table">
            <a:tbl>
              <a:tblPr>
                <a:noFill/>
                <a:tableStyleId>{82F76686-AA92-4D73-BDC4-E844BE5E4412}</a:tableStyleId>
              </a:tblPr>
              <a:tblGrid>
                <a:gridCol w="2662325"/>
                <a:gridCol w="2662325"/>
                <a:gridCol w="2662325"/>
              </a:tblGrid>
              <a:tr h="339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Consulting firm 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focused on International Trade compliance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and training 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Headquartered in 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San Francisco with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team members around the United States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CEO </a:t>
                      </a:r>
                      <a:r>
                        <a:rPr lang="en" sz="1800" u="sng">
                          <a:solidFill>
                            <a:schemeClr val="hlink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hlinkClick r:id="rId3"/>
                        </a:rPr>
                        <a:t>Deep SenGupta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co-founded/managed FedEx’s trade</a:t>
                      </a:r>
                      <a:b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consulting group </a:t>
                      </a:r>
                      <a:b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from 2002-2014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43" name="Google Shape;4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475" y="2029325"/>
            <a:ext cx="1201050" cy="12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4650" y="2029325"/>
            <a:ext cx="1105225" cy="11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4125" y="2077238"/>
            <a:ext cx="1105225" cy="11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04800" y="198450"/>
            <a:ext cx="82296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Benefits of International Trade Compliance</a:t>
            </a: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04391" y="629735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1029000" y="1671775"/>
            <a:ext cx="7086000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31775" lvl="0" indent="-317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 strong International trade compliance 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1775" lvl="0" indent="-3175" algn="ctr" rtl="0">
              <a:spcBef>
                <a:spcPts val="0"/>
              </a:spcBef>
              <a:spcAft>
                <a:spcPts val="0"/>
              </a:spcAft>
              <a:buClr>
                <a:srgbClr val="040084"/>
              </a:buClr>
              <a:buFont typeface="Source Sans Pro"/>
              <a:buNone/>
            </a:pP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will help reduce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3" name="Google Shape;53;p8"/>
          <p:cNvGraphicFramePr/>
          <p:nvPr/>
        </p:nvGraphicFramePr>
        <p:xfrm>
          <a:off x="952500" y="3009900"/>
          <a:ext cx="7239000" cy="1815300"/>
        </p:xfrm>
        <a:graphic>
          <a:graphicData uri="http://schemas.openxmlformats.org/drawingml/2006/table">
            <a:tbl>
              <a:tblPr>
                <a:noFill/>
                <a:tableStyleId>{82F76686-AA92-4D73-BDC4-E844BE5E4412}</a:tableStyleId>
              </a:tblPr>
              <a:tblGrid>
                <a:gridCol w="2413000"/>
                <a:gridCol w="2413000"/>
                <a:gridCol w="2413000"/>
              </a:tblGrid>
              <a:tr h="1815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Landed 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cost &amp; customs 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duties</a:t>
                      </a:r>
                      <a:endParaRPr sz="18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Shipment 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delays</a:t>
                      </a:r>
                      <a:endParaRPr sz="18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Avoidable 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import/export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penalties</a:t>
                      </a:r>
                      <a:endParaRPr sz="18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304800" y="198450"/>
            <a:ext cx="82296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</a:t>
            </a:r>
            <a:r>
              <a:rPr lang="en-US" dirty="0" err="1" smtClean="0"/>
              <a:t>olution</a:t>
            </a:r>
            <a:r>
              <a:rPr lang="en" dirty="0" smtClean="0"/>
              <a:t>s </a:t>
            </a:r>
            <a:r>
              <a:rPr lang="en" dirty="0"/>
              <a:t>- </a:t>
            </a:r>
            <a:r>
              <a:rPr lang="en" dirty="0" smtClean="0"/>
              <a:t>P</a:t>
            </a:r>
            <a:r>
              <a:rPr lang="en-US" dirty="0" err="1" smtClean="0"/>
              <a:t>ackages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404391" y="629735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60" name="Google Shape;60;p9"/>
          <p:cNvGraphicFramePr/>
          <p:nvPr>
            <p:extLst>
              <p:ext uri="{D42A27DB-BD31-4B8C-83A1-F6EECF244321}">
                <p14:modId xmlns:p14="http://schemas.microsoft.com/office/powerpoint/2010/main" val="710963579"/>
              </p:ext>
            </p:extLst>
          </p:nvPr>
        </p:nvGraphicFramePr>
        <p:xfrm>
          <a:off x="839886" y="1659133"/>
          <a:ext cx="7796025" cy="2540408"/>
        </p:xfrm>
        <a:graphic>
          <a:graphicData uri="http://schemas.openxmlformats.org/drawingml/2006/table">
            <a:tbl>
              <a:tblPr>
                <a:noFill/>
                <a:tableStyleId>{82F76686-AA92-4D73-BDC4-E844BE5E4412}</a:tableStyleId>
              </a:tblPr>
              <a:tblGrid>
                <a:gridCol w="2598675"/>
                <a:gridCol w="2598675"/>
                <a:gridCol w="2598675"/>
              </a:tblGrid>
              <a:tr h="254040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Virtual Compliance</a:t>
                      </a:r>
                      <a:endParaRPr sz="2400" b="1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smtClean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Tariff Buster Analysis™️</a:t>
                      </a:r>
                      <a:endParaRPr sz="2400" b="1" i="0" u="none" strike="noStrike" cap="none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Turn-key</a:t>
                      </a:r>
                      <a:r>
                        <a:rPr lang="en-US" sz="2400" b="1" baseline="0" dirty="0" smtClean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Compliance</a:t>
                      </a:r>
                      <a:endParaRPr sz="2400" b="1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304800" y="198450"/>
            <a:ext cx="82296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Solutions </a:t>
            </a:r>
            <a:r>
              <a:rPr lang="en" dirty="0" smtClean="0"/>
              <a:t>- </a:t>
            </a:r>
            <a:r>
              <a:rPr lang="en" dirty="0"/>
              <a:t>Services</a:t>
            </a:r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404391" y="629735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Services JigS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1" y="723150"/>
            <a:ext cx="7207869" cy="5443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304800" y="198450"/>
            <a:ext cx="82296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Customers &amp; Testimonials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04391" y="629735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2193250" y="1402150"/>
            <a:ext cx="4835700" cy="12114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 TESTIMONIALS</a:t>
            </a:r>
            <a:endParaRPr b="1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457D"/>
                </a:solidFill>
                <a:latin typeface="Proxima Nova"/>
                <a:ea typeface="Proxima Nova"/>
                <a:cs typeface="Proxima Nova"/>
                <a:sym typeface="Proxima Nova"/>
              </a:rPr>
              <a:t>dsgglobal.com/clients</a:t>
            </a:r>
            <a:endParaRPr sz="3000">
              <a:solidFill>
                <a:srgbClr val="27457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12" name="Google Shape;112;p16"/>
          <p:cNvGraphicFramePr/>
          <p:nvPr>
            <p:extLst>
              <p:ext uri="{D42A27DB-BD31-4B8C-83A1-F6EECF244321}">
                <p14:modId xmlns:p14="http://schemas.microsoft.com/office/powerpoint/2010/main" val="2555900794"/>
              </p:ext>
            </p:extLst>
          </p:nvPr>
        </p:nvGraphicFramePr>
        <p:xfrm>
          <a:off x="493300" y="3808075"/>
          <a:ext cx="8235600" cy="2377379"/>
        </p:xfrm>
        <a:graphic>
          <a:graphicData uri="http://schemas.openxmlformats.org/drawingml/2006/table">
            <a:tbl>
              <a:tblPr>
                <a:noFill/>
                <a:tableStyleId>{82F76686-AA92-4D73-BDC4-E844BE5E4412}</a:tableStyleId>
              </a:tblPr>
              <a:tblGrid>
                <a:gridCol w="1029450"/>
                <a:gridCol w="1029450"/>
                <a:gridCol w="1029450"/>
                <a:gridCol w="1029450"/>
                <a:gridCol w="1029450"/>
                <a:gridCol w="1029450"/>
                <a:gridCol w="1029450"/>
                <a:gridCol w="1029450"/>
              </a:tblGrid>
              <a:tr h="52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Pharma &amp; Life Sci.</a:t>
                      </a:r>
                      <a:endParaRPr sz="1200" b="1">
                        <a:solidFill>
                          <a:srgbClr val="6666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Electronics &amp; IT</a:t>
                      </a:r>
                      <a:endParaRPr sz="1200" b="1">
                        <a:solidFill>
                          <a:srgbClr val="6666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Telecom.</a:t>
                      </a:r>
                      <a:endParaRPr sz="1200" b="1">
                        <a:solidFill>
                          <a:srgbClr val="6666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Automotive</a:t>
                      </a:r>
                      <a:endParaRPr sz="1200" b="1">
                        <a:solidFill>
                          <a:srgbClr val="6666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Aviation</a:t>
                      </a:r>
                      <a:endParaRPr sz="1200" b="1">
                        <a:solidFill>
                          <a:srgbClr val="6666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Industrial</a:t>
                      </a:r>
                      <a:endParaRPr sz="1200" b="1">
                        <a:solidFill>
                          <a:srgbClr val="6666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Apparel</a:t>
                      </a:r>
                      <a:endParaRPr sz="1200" b="1">
                        <a:solidFill>
                          <a:srgbClr val="6666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Retail</a:t>
                      </a:r>
                      <a:endParaRPr sz="1200" b="1">
                        <a:solidFill>
                          <a:srgbClr val="6666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96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Alcon</a:t>
                      </a:r>
                      <a:r>
                        <a:rPr lang="en" sz="6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/>
                      </a:r>
                      <a:br>
                        <a:rPr lang="en" sz="6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-US" sz="1200" dirty="0" err="1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CibaVision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Fitbit</a:t>
                      </a:r>
                      <a:endParaRPr lang="en-US" sz="1200" dirty="0" smtClean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Millipore</a:t>
                      </a:r>
                      <a:r>
                        <a:rPr lang="en-US" sz="1200" baseline="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Sigma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DELL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Samsung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Curvature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Avnet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Viptela</a:t>
                      </a:r>
                      <a:endParaRPr sz="1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Panasas</a:t>
                      </a:r>
                      <a:endParaRPr sz="1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Novatel</a:t>
                      </a:r>
                      <a:endParaRPr sz="1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Digi Corp.</a:t>
                      </a:r>
                      <a:endParaRPr sz="1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CNH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Isuzu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Yazaki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Bridgestone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Remy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Aerozone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err="1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Amsafe</a:t>
                      </a:r>
                      <a:endParaRPr lang="en-US" sz="1200" dirty="0" smtClean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Heatcon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Heath </a:t>
                      </a:r>
                      <a:r>
                        <a:rPr lang="en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Tecna</a:t>
                      </a:r>
                      <a:endParaRPr lang="en-US" sz="1200" dirty="0" smtClean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Rolls Royce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Mettler</a:t>
                      </a:r>
                      <a:b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Toledo</a:t>
                      </a:r>
                      <a:b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Graham Packaging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Foxconn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Gymboree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Hot Topic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G.Hensler</a:t>
                      </a:r>
                      <a:endParaRPr lang="en-US" sz="1200" dirty="0" smtClean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LL. Bean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err="1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Zazzle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E&amp;J Gallo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Fender</a:t>
                      </a:r>
                      <a:endParaRPr lang="en-US" sz="1200" dirty="0" smtClean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P&amp;G</a:t>
                      </a:r>
                      <a:endParaRPr lang="en-US" sz="1200" dirty="0" smtClean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PING</a:t>
                      </a:r>
                      <a:r>
                        <a:rPr lang="en-US" sz="1200" baseline="0" dirty="0" smtClean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Golf</a:t>
                      </a: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3" name="Google Shape;113;p16"/>
          <p:cNvSpPr txBox="1"/>
          <p:nvPr/>
        </p:nvSpPr>
        <p:spPr>
          <a:xfrm>
            <a:off x="2193250" y="3209925"/>
            <a:ext cx="4835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2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Representative Customer Projects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150" y="5074150"/>
            <a:ext cx="2943700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2422800" y="468925"/>
            <a:ext cx="4298400" cy="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8CC53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3000" b="1">
              <a:solidFill>
                <a:srgbClr val="8CC5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367700" y="1791750"/>
            <a:ext cx="6408600" cy="1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spcBef>
                <a:spcPts val="560"/>
              </a:spcBef>
              <a:spcAft>
                <a:spcPts val="0"/>
              </a:spcAft>
              <a:buClr>
                <a:srgbClr val="040084"/>
              </a:buClr>
              <a:buFont typeface="Arial"/>
              <a:buNone/>
            </a:pPr>
            <a:r>
              <a:rPr lang="en" sz="2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Deep SenGupta, LL.M</a:t>
            </a:r>
            <a:endParaRPr sz="28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Chief Executive Officer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21" name="Google Shape;121;p17"/>
          <p:cNvGraphicFramePr/>
          <p:nvPr/>
        </p:nvGraphicFramePr>
        <p:xfrm>
          <a:off x="-155550" y="4084150"/>
          <a:ext cx="9485925" cy="618200"/>
        </p:xfrm>
        <a:graphic>
          <a:graphicData uri="http://schemas.openxmlformats.org/drawingml/2006/table">
            <a:tbl>
              <a:tblPr>
                <a:noFill/>
                <a:tableStyleId>{82F76686-AA92-4D73-BDC4-E844BE5E4412}</a:tableStyleId>
              </a:tblPr>
              <a:tblGrid>
                <a:gridCol w="3161975"/>
                <a:gridCol w="3161975"/>
                <a:gridCol w="3161975"/>
              </a:tblGrid>
              <a:tr h="61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+1 (415) 741-7526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deep@dsgglobal.com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dsgglobal.com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000" y="3465950"/>
            <a:ext cx="618200" cy="6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5663" y="3465950"/>
            <a:ext cx="618200" cy="6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9325" y="3465950"/>
            <a:ext cx="618200" cy="6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183</Words>
  <Application>Microsoft Macintosh PowerPoint</Application>
  <PresentationFormat>On-screen Show (4:3)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Proxima Nova</vt:lpstr>
      <vt:lpstr>Simple Light</vt:lpstr>
      <vt:lpstr>PowerPoint Presentation</vt:lpstr>
      <vt:lpstr>Overview</vt:lpstr>
      <vt:lpstr>Who is DSG Global?</vt:lpstr>
      <vt:lpstr>Benefits of International Trade Compliance</vt:lpstr>
      <vt:lpstr>Solutions - Packages</vt:lpstr>
      <vt:lpstr>Solutions - Services</vt:lpstr>
      <vt:lpstr>Customers &amp; Testimonials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Deep Sengupta</cp:lastModifiedBy>
  <cp:revision>3</cp:revision>
  <dcterms:modified xsi:type="dcterms:W3CDTF">2020-11-19T17:18:19Z</dcterms:modified>
</cp:coreProperties>
</file>